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p:scale>
          <a:sx n="90" d="100"/>
          <a:sy n="90"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B8D3B0B3-2A16-43C5-BF38-F395B85F284E}" type="datetimeFigureOut">
              <a:rPr lang="en-CA" smtClean="0"/>
              <a:t>04/12/2018</a:t>
            </a:fld>
            <a:endParaRPr lang="en-CA"/>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CA"/>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A3E014A0-DE22-4654-BF58-355F2E5073F0}" type="slidenum">
              <a:rPr lang="en-CA" smtClean="0"/>
              <a:t>‹#›</a:t>
            </a:fld>
            <a:endParaRPr lang="en-CA"/>
          </a:p>
        </p:txBody>
      </p:sp>
    </p:spTree>
    <p:extLst>
      <p:ext uri="{BB962C8B-B14F-4D97-AF65-F5344CB8AC3E}">
        <p14:creationId xmlns:p14="http://schemas.microsoft.com/office/powerpoint/2010/main" val="1244246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D3B0B3-2A16-43C5-BF38-F395B85F284E}" type="datetimeFigureOut">
              <a:rPr lang="en-CA" smtClean="0"/>
              <a:t>04/12/2018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3E014A0-DE22-4654-BF58-355F2E5073F0}" type="slidenum">
              <a:rPr lang="en-CA" smtClean="0"/>
              <a:t>‹#›</a:t>
            </a:fld>
            <a:endParaRPr lang="en-CA"/>
          </a:p>
        </p:txBody>
      </p:sp>
    </p:spTree>
    <p:extLst>
      <p:ext uri="{BB962C8B-B14F-4D97-AF65-F5344CB8AC3E}">
        <p14:creationId xmlns:p14="http://schemas.microsoft.com/office/powerpoint/2010/main" val="1161152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D3B0B3-2A16-43C5-BF38-F395B85F284E}" type="datetimeFigureOut">
              <a:rPr lang="en-CA" smtClean="0"/>
              <a:t>04/12/2018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3E014A0-DE22-4654-BF58-355F2E5073F0}" type="slidenum">
              <a:rPr lang="en-CA" smtClean="0"/>
              <a:t>‹#›</a:t>
            </a:fld>
            <a:endParaRPr lang="en-CA"/>
          </a:p>
        </p:txBody>
      </p:sp>
    </p:spTree>
    <p:extLst>
      <p:ext uri="{BB962C8B-B14F-4D97-AF65-F5344CB8AC3E}">
        <p14:creationId xmlns:p14="http://schemas.microsoft.com/office/powerpoint/2010/main" val="305046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D3B0B3-2A16-43C5-BF38-F395B85F284E}" type="datetimeFigureOut">
              <a:rPr lang="en-CA" smtClean="0"/>
              <a:t>04/12/2018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3E014A0-DE22-4654-BF58-355F2E5073F0}" type="slidenum">
              <a:rPr lang="en-CA" smtClean="0"/>
              <a:t>‹#›</a:t>
            </a:fld>
            <a:endParaRPr lang="en-CA"/>
          </a:p>
        </p:txBody>
      </p:sp>
    </p:spTree>
    <p:extLst>
      <p:ext uri="{BB962C8B-B14F-4D97-AF65-F5344CB8AC3E}">
        <p14:creationId xmlns:p14="http://schemas.microsoft.com/office/powerpoint/2010/main" val="732759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D3B0B3-2A16-43C5-BF38-F395B85F284E}" type="datetimeFigureOut">
              <a:rPr lang="en-CA" smtClean="0"/>
              <a:t>04/12/2018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3E014A0-DE22-4654-BF58-355F2E5073F0}" type="slidenum">
              <a:rPr lang="en-CA" smtClean="0"/>
              <a:t>‹#›</a:t>
            </a:fld>
            <a:endParaRPr lang="en-CA"/>
          </a:p>
        </p:txBody>
      </p:sp>
    </p:spTree>
    <p:extLst>
      <p:ext uri="{BB962C8B-B14F-4D97-AF65-F5344CB8AC3E}">
        <p14:creationId xmlns:p14="http://schemas.microsoft.com/office/powerpoint/2010/main" val="1694068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D3B0B3-2A16-43C5-BF38-F395B85F284E}" type="datetimeFigureOut">
              <a:rPr lang="en-CA" smtClean="0"/>
              <a:t>04/12/2018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3E014A0-DE22-4654-BF58-355F2E5073F0}" type="slidenum">
              <a:rPr lang="en-CA" smtClean="0"/>
              <a:t>‹#›</a:t>
            </a:fld>
            <a:endParaRPr lang="en-CA"/>
          </a:p>
        </p:txBody>
      </p:sp>
    </p:spTree>
    <p:extLst>
      <p:ext uri="{BB962C8B-B14F-4D97-AF65-F5344CB8AC3E}">
        <p14:creationId xmlns:p14="http://schemas.microsoft.com/office/powerpoint/2010/main" val="1952266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D3B0B3-2A16-43C5-BF38-F395B85F284E}" type="datetimeFigureOut">
              <a:rPr lang="en-CA" smtClean="0"/>
              <a:t>04/12/2018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3E014A0-DE22-4654-BF58-355F2E5073F0}" type="slidenum">
              <a:rPr lang="en-CA" smtClean="0"/>
              <a:t>‹#›</a:t>
            </a:fld>
            <a:endParaRPr lang="en-CA"/>
          </a:p>
        </p:txBody>
      </p:sp>
    </p:spTree>
    <p:extLst>
      <p:ext uri="{BB962C8B-B14F-4D97-AF65-F5344CB8AC3E}">
        <p14:creationId xmlns:p14="http://schemas.microsoft.com/office/powerpoint/2010/main" val="1490953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D3B0B3-2A16-43C5-BF38-F395B85F284E}" type="datetimeFigureOut">
              <a:rPr lang="en-CA" smtClean="0"/>
              <a:t>04/12/2018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3E014A0-DE22-4654-BF58-355F2E5073F0}" type="slidenum">
              <a:rPr lang="en-CA" smtClean="0"/>
              <a:t>‹#›</a:t>
            </a:fld>
            <a:endParaRPr lang="en-CA"/>
          </a:p>
        </p:txBody>
      </p:sp>
    </p:spTree>
    <p:extLst>
      <p:ext uri="{BB962C8B-B14F-4D97-AF65-F5344CB8AC3E}">
        <p14:creationId xmlns:p14="http://schemas.microsoft.com/office/powerpoint/2010/main" val="3303305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3B0B3-2A16-43C5-BF38-F395B85F284E}" type="datetimeFigureOut">
              <a:rPr lang="en-CA" smtClean="0"/>
              <a:t>04/12/2018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3E014A0-DE22-4654-BF58-355F2E5073F0}" type="slidenum">
              <a:rPr lang="en-CA" smtClean="0"/>
              <a:t>‹#›</a:t>
            </a:fld>
            <a:endParaRPr lang="en-CA"/>
          </a:p>
        </p:txBody>
      </p:sp>
    </p:spTree>
    <p:extLst>
      <p:ext uri="{BB962C8B-B14F-4D97-AF65-F5344CB8AC3E}">
        <p14:creationId xmlns:p14="http://schemas.microsoft.com/office/powerpoint/2010/main" val="737727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B8D3B0B3-2A16-43C5-BF38-F395B85F284E}" type="datetimeFigureOut">
              <a:rPr lang="en-CA" smtClean="0"/>
              <a:t>04/12/2018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A3E014A0-DE22-4654-BF58-355F2E5073F0}" type="slidenum">
              <a:rPr lang="en-CA" smtClean="0"/>
              <a:t>‹#›</a:t>
            </a:fld>
            <a:endParaRPr lang="en-CA"/>
          </a:p>
        </p:txBody>
      </p:sp>
    </p:spTree>
    <p:extLst>
      <p:ext uri="{BB962C8B-B14F-4D97-AF65-F5344CB8AC3E}">
        <p14:creationId xmlns:p14="http://schemas.microsoft.com/office/powerpoint/2010/main" val="332285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B8D3B0B3-2A16-43C5-BF38-F395B85F284E}" type="datetimeFigureOut">
              <a:rPr lang="en-CA" smtClean="0"/>
              <a:t>04/12/2018</a:t>
            </a:fld>
            <a:endParaRPr lang="en-CA"/>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CA"/>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A3E014A0-DE22-4654-BF58-355F2E5073F0}" type="slidenum">
              <a:rPr lang="en-CA" smtClean="0"/>
              <a:t>‹#›</a:t>
            </a:fld>
            <a:endParaRPr lang="en-CA"/>
          </a:p>
        </p:txBody>
      </p:sp>
    </p:spTree>
    <p:extLst>
      <p:ext uri="{BB962C8B-B14F-4D97-AF65-F5344CB8AC3E}">
        <p14:creationId xmlns:p14="http://schemas.microsoft.com/office/powerpoint/2010/main" val="255685380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8D3B0B3-2A16-43C5-BF38-F395B85F284E}" type="datetimeFigureOut">
              <a:rPr lang="en-CA" smtClean="0"/>
              <a:t>04/12/2018</a:t>
            </a:fld>
            <a:endParaRPr lang="en-CA"/>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CA"/>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A3E014A0-DE22-4654-BF58-355F2E5073F0}" type="slidenum">
              <a:rPr lang="en-CA" smtClean="0"/>
              <a:t>‹#›</a:t>
            </a:fld>
            <a:endParaRPr lang="en-CA"/>
          </a:p>
        </p:txBody>
      </p:sp>
    </p:spTree>
    <p:extLst>
      <p:ext uri="{BB962C8B-B14F-4D97-AF65-F5344CB8AC3E}">
        <p14:creationId xmlns:p14="http://schemas.microsoft.com/office/powerpoint/2010/main" val="2252363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ontario.ca/page/map-ontario-treaties-and-reserves" TargetMode="External"/><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canlii.ca/t/hpx5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a:t>RDM in </a:t>
            </a:r>
            <a:r>
              <a:rPr lang="en-CA" dirty="0" smtClean="0"/>
              <a:t>Court:</a:t>
            </a:r>
            <a:br>
              <a:rPr lang="en-CA" dirty="0" smtClean="0"/>
            </a:br>
            <a:r>
              <a:rPr lang="en-CA" sz="4400" dirty="0"/>
              <a:t>C</a:t>
            </a:r>
            <a:r>
              <a:rPr lang="en-CA" sz="4400" dirty="0" smtClean="0"/>
              <a:t>reating a repository for the</a:t>
            </a:r>
            <a:br>
              <a:rPr lang="en-CA" sz="4400" dirty="0" smtClean="0"/>
            </a:br>
            <a:r>
              <a:rPr lang="en-CA" sz="4400" dirty="0" smtClean="0"/>
              <a:t>Robinson Treaties Annuities Case</a:t>
            </a:r>
            <a:endParaRPr lang="en-CA" sz="4400" dirty="0"/>
          </a:p>
        </p:txBody>
      </p:sp>
      <p:sp>
        <p:nvSpPr>
          <p:cNvPr id="3" name="Subtitle 2"/>
          <p:cNvSpPr>
            <a:spLocks noGrp="1"/>
          </p:cNvSpPr>
          <p:nvPr>
            <p:ph type="subTitle" idx="1"/>
          </p:nvPr>
        </p:nvSpPr>
        <p:spPr/>
        <p:txBody>
          <a:bodyPr/>
          <a:lstStyle/>
          <a:p>
            <a:r>
              <a:rPr lang="en-US" dirty="0" smtClean="0"/>
              <a:t>Tomasz Mrozewski</a:t>
            </a:r>
          </a:p>
          <a:p>
            <a:r>
              <a:rPr lang="en-US" dirty="0" smtClean="0"/>
              <a:t>Laurentian University</a:t>
            </a:r>
            <a:endParaRPr lang="en-CA" dirty="0"/>
          </a:p>
        </p:txBody>
      </p:sp>
    </p:spTree>
    <p:extLst>
      <p:ext uri="{BB962C8B-B14F-4D97-AF65-F5344CB8AC3E}">
        <p14:creationId xmlns:p14="http://schemas.microsoft.com/office/powerpoint/2010/main" val="20222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Robinson Huron and Robinson Superior Treaties</a:t>
            </a:r>
            <a:endParaRPr lang="en-CA" dirty="0"/>
          </a:p>
        </p:txBody>
      </p:sp>
      <p:pic>
        <p:nvPicPr>
          <p:cNvPr id="5" name="Picture Placeholder 4"/>
          <p:cNvPicPr>
            <a:picLocks noGrp="1" noChangeAspect="1"/>
          </p:cNvPicPr>
          <p:nvPr>
            <p:ph type="pic" idx="1"/>
          </p:nvPr>
        </p:nvPicPr>
        <p:blipFill>
          <a:blip r:embed="rId2"/>
          <a:srcRect t="11134" b="11134"/>
          <a:stretch>
            <a:fillRect/>
          </a:stretch>
        </p:blipFill>
        <p:spPr>
          <a:prstGeom prst="rect">
            <a:avLst/>
          </a:prstGeom>
        </p:spPr>
      </p:pic>
      <p:sp>
        <p:nvSpPr>
          <p:cNvPr id="4" name="Text Placeholder 3"/>
          <p:cNvSpPr>
            <a:spLocks noGrp="1"/>
          </p:cNvSpPr>
          <p:nvPr>
            <p:ph type="body" sz="half" idx="2"/>
          </p:nvPr>
        </p:nvSpPr>
        <p:spPr/>
        <p:txBody>
          <a:bodyPr/>
          <a:lstStyle/>
          <a:p>
            <a:r>
              <a:rPr lang="en-US" dirty="0" smtClean="0"/>
              <a:t>Source: Ontario Ministry of Indigenous Affairs, </a:t>
            </a:r>
            <a:r>
              <a:rPr lang="en-US" dirty="0" smtClean="0">
                <a:hlinkClick r:id="rId3"/>
              </a:rPr>
              <a:t>Map of Ontario Treaties and Reserves</a:t>
            </a:r>
            <a:endParaRPr lang="en-CA" dirty="0"/>
          </a:p>
        </p:txBody>
      </p:sp>
      <p:sp>
        <p:nvSpPr>
          <p:cNvPr id="6" name="Line Callout 1 5"/>
          <p:cNvSpPr/>
          <p:nvPr/>
        </p:nvSpPr>
        <p:spPr>
          <a:xfrm>
            <a:off x="7729871" y="988828"/>
            <a:ext cx="2466753" cy="1105786"/>
          </a:xfrm>
          <a:prstGeom prst="borderCallout1">
            <a:avLst>
              <a:gd name="adj1" fmla="val 100481"/>
              <a:gd name="adj2" fmla="val 48564"/>
              <a:gd name="adj3" fmla="val 257692"/>
              <a:gd name="adj4" fmla="val 28477"/>
            </a:avLst>
          </a:prstGeom>
        </p:spPr>
        <p:style>
          <a:lnRef idx="2">
            <a:schemeClr val="dk1"/>
          </a:lnRef>
          <a:fillRef idx="1">
            <a:schemeClr val="lt1"/>
          </a:fillRef>
          <a:effectRef idx="0">
            <a:schemeClr val="dk1"/>
          </a:effectRef>
          <a:fontRef idx="minor">
            <a:schemeClr val="dk1"/>
          </a:fontRef>
        </p:style>
        <p:txBody>
          <a:bodyPr rtlCol="0" anchor="ctr"/>
          <a:lstStyle/>
          <a:p>
            <a:r>
              <a:rPr lang="en-US" dirty="0" smtClean="0"/>
              <a:t>Robinson Huron Treaty</a:t>
            </a:r>
          </a:p>
          <a:p>
            <a:r>
              <a:rPr lang="en-US" dirty="0" smtClean="0"/>
              <a:t>(September 9, 1850)</a:t>
            </a:r>
            <a:endParaRPr lang="en-CA" dirty="0"/>
          </a:p>
        </p:txBody>
      </p:sp>
      <p:sp>
        <p:nvSpPr>
          <p:cNvPr id="7" name="Line Callout 1 6"/>
          <p:cNvSpPr/>
          <p:nvPr/>
        </p:nvSpPr>
        <p:spPr>
          <a:xfrm>
            <a:off x="939210" y="3514454"/>
            <a:ext cx="2707757" cy="1105786"/>
          </a:xfrm>
          <a:prstGeom prst="borderCallout1">
            <a:avLst>
              <a:gd name="adj1" fmla="val -480"/>
              <a:gd name="adj2" fmla="val 50288"/>
              <a:gd name="adj3" fmla="val -101923"/>
              <a:gd name="adj4" fmla="val 167701"/>
            </a:avLst>
          </a:prstGeom>
        </p:spPr>
        <p:style>
          <a:lnRef idx="2">
            <a:schemeClr val="dk1"/>
          </a:lnRef>
          <a:fillRef idx="1">
            <a:schemeClr val="lt1"/>
          </a:fillRef>
          <a:effectRef idx="0">
            <a:schemeClr val="dk1"/>
          </a:effectRef>
          <a:fontRef idx="minor">
            <a:schemeClr val="dk1"/>
          </a:fontRef>
        </p:style>
        <p:txBody>
          <a:bodyPr rtlCol="0" anchor="ctr"/>
          <a:lstStyle/>
          <a:p>
            <a:r>
              <a:rPr lang="en-US" dirty="0" smtClean="0"/>
              <a:t>Robinson Superior Treaty</a:t>
            </a:r>
          </a:p>
          <a:p>
            <a:r>
              <a:rPr lang="en-US" dirty="0" smtClean="0"/>
              <a:t>(September 7, 1850)</a:t>
            </a:r>
            <a:endParaRPr lang="en-CA" dirty="0"/>
          </a:p>
        </p:txBody>
      </p:sp>
    </p:spTree>
    <p:extLst>
      <p:ext uri="{BB962C8B-B14F-4D97-AF65-F5344CB8AC3E}">
        <p14:creationId xmlns:p14="http://schemas.microsoft.com/office/powerpoint/2010/main" val="2406672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claim</a:t>
            </a:r>
            <a:endParaRPr lang="en-CA" dirty="0"/>
          </a:p>
        </p:txBody>
      </p:sp>
      <p:sp>
        <p:nvSpPr>
          <p:cNvPr id="3" name="Content Placeholder 2"/>
          <p:cNvSpPr>
            <a:spLocks noGrp="1"/>
          </p:cNvSpPr>
          <p:nvPr>
            <p:ph idx="1"/>
          </p:nvPr>
        </p:nvSpPr>
        <p:spPr/>
        <p:txBody>
          <a:bodyPr/>
          <a:lstStyle/>
          <a:p>
            <a:pPr marL="0" indent="0">
              <a:lnSpc>
                <a:spcPct val="150000"/>
              </a:lnSpc>
              <a:buNone/>
            </a:pPr>
            <a:r>
              <a:rPr lang="en-CA" dirty="0"/>
              <a:t>"[I]n this case the plaintiffs seek a declaration that since 1850 the Crown has and remains legally obligated, under the Robinson Huron Treaties of 1850, to increase the annuities from time-to-time if the territory produces an amount which would enable it to do so without incurring loss, and the size of the annuity is not limited to an amount based on 1 pound per person, or otherwise expressed </a:t>
            </a:r>
            <a:r>
              <a:rPr lang="en-CA" dirty="0" smtClean="0"/>
              <a:t>4 </a:t>
            </a:r>
            <a:r>
              <a:rPr lang="en-CA" dirty="0"/>
              <a:t>dollars per person</a:t>
            </a:r>
            <a:r>
              <a:rPr lang="en-CA" dirty="0" smtClean="0"/>
              <a:t>.“</a:t>
            </a:r>
          </a:p>
          <a:p>
            <a:pPr marL="0" indent="0" algn="r">
              <a:lnSpc>
                <a:spcPct val="150000"/>
              </a:lnSpc>
              <a:buNone/>
            </a:pPr>
            <a:r>
              <a:rPr lang="en-US" dirty="0" smtClean="0"/>
              <a:t>The </a:t>
            </a:r>
            <a:r>
              <a:rPr lang="en-US" dirty="0" err="1" smtClean="0"/>
              <a:t>Honourable</a:t>
            </a:r>
            <a:r>
              <a:rPr lang="en-US" dirty="0" smtClean="0"/>
              <a:t> Justice Patricia C. Hennessy, September 25, 2017</a:t>
            </a:r>
            <a:endParaRPr lang="en-CA" dirty="0"/>
          </a:p>
        </p:txBody>
      </p:sp>
    </p:spTree>
    <p:extLst>
      <p:ext uri="{BB962C8B-B14F-4D97-AF65-F5344CB8AC3E}">
        <p14:creationId xmlns:p14="http://schemas.microsoft.com/office/powerpoint/2010/main" val="1654472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a:t>
            </a:r>
            <a:endParaRPr lang="en-CA" dirty="0"/>
          </a:p>
        </p:txBody>
      </p:sp>
      <p:sp>
        <p:nvSpPr>
          <p:cNvPr id="3" name="Content Placeholder 2"/>
          <p:cNvSpPr>
            <a:spLocks noGrp="1"/>
          </p:cNvSpPr>
          <p:nvPr>
            <p:ph idx="1"/>
          </p:nvPr>
        </p:nvSpPr>
        <p:spPr/>
        <p:txBody>
          <a:bodyPr>
            <a:normAutofit lnSpcReduction="10000"/>
          </a:bodyPr>
          <a:lstStyle/>
          <a:p>
            <a:pPr marL="0" indent="0">
              <a:lnSpc>
                <a:spcPct val="100000"/>
              </a:lnSpc>
              <a:buNone/>
            </a:pPr>
            <a:r>
              <a:rPr lang="en-US" dirty="0" smtClean="0"/>
              <a:t>To create a open, digital repository of testimony, exhibits, statements and other materials submitted to and created by the Court in the case.</a:t>
            </a:r>
          </a:p>
          <a:p>
            <a:pPr>
              <a:lnSpc>
                <a:spcPct val="100000"/>
              </a:lnSpc>
              <a:buFont typeface="Arial" panose="020B0604020202020204" pitchFamily="34" charset="0"/>
              <a:buChar char="•"/>
            </a:pPr>
            <a:r>
              <a:rPr lang="en-US" dirty="0"/>
              <a:t> </a:t>
            </a:r>
            <a:r>
              <a:rPr lang="en-US" dirty="0" smtClean="0"/>
              <a:t>26 expert witness reports, reply reports, and affidavits</a:t>
            </a:r>
          </a:p>
          <a:p>
            <a:pPr>
              <a:lnSpc>
                <a:spcPct val="100000"/>
              </a:lnSpc>
              <a:buFont typeface="Arial" panose="020B0604020202020204" pitchFamily="34" charset="0"/>
              <a:buChar char="•"/>
            </a:pPr>
            <a:r>
              <a:rPr lang="en-US" dirty="0"/>
              <a:t> </a:t>
            </a:r>
            <a:r>
              <a:rPr lang="en-US" dirty="0" smtClean="0"/>
              <a:t>11,884 pages of transcripts (Phase I only)</a:t>
            </a:r>
          </a:p>
          <a:p>
            <a:pPr>
              <a:lnSpc>
                <a:spcPct val="100000"/>
              </a:lnSpc>
              <a:buFont typeface="Arial" panose="020B0604020202020204" pitchFamily="34" charset="0"/>
              <a:buChar char="•"/>
            </a:pPr>
            <a:r>
              <a:rPr lang="en-US" dirty="0"/>
              <a:t> </a:t>
            </a:r>
            <a:r>
              <a:rPr lang="en-US" dirty="0" smtClean="0"/>
              <a:t>224.8 GB of video (Phase I only)</a:t>
            </a:r>
          </a:p>
          <a:p>
            <a:pPr>
              <a:lnSpc>
                <a:spcPct val="100000"/>
              </a:lnSpc>
              <a:buFont typeface="Arial" panose="020B0604020202020204" pitchFamily="34" charset="0"/>
              <a:buChar char="•"/>
            </a:pPr>
            <a:r>
              <a:rPr lang="en-US" dirty="0"/>
              <a:t> </a:t>
            </a:r>
            <a:r>
              <a:rPr lang="en-US" dirty="0" smtClean="0"/>
              <a:t>Opening and closing statements; chronologies; exhibit lists; etc.</a:t>
            </a:r>
          </a:p>
          <a:p>
            <a:pPr>
              <a:lnSpc>
                <a:spcPct val="100000"/>
              </a:lnSpc>
              <a:buFont typeface="Arial" panose="020B0604020202020204" pitchFamily="34" charset="0"/>
              <a:buChar char="•"/>
            </a:pPr>
            <a:r>
              <a:rPr lang="en-US" dirty="0"/>
              <a:t> </a:t>
            </a:r>
            <a:r>
              <a:rPr lang="en-US" dirty="0" smtClean="0"/>
              <a:t>Indices of approx. 2,500 primary and secondary historical documents referenced (plus digital images?)</a:t>
            </a:r>
            <a:endParaRPr lang="en-US" dirty="0"/>
          </a:p>
        </p:txBody>
      </p:sp>
    </p:spTree>
    <p:extLst>
      <p:ext uri="{BB962C8B-B14F-4D97-AF65-F5344CB8AC3E}">
        <p14:creationId xmlns:p14="http://schemas.microsoft.com/office/powerpoint/2010/main" val="2321231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solution</a:t>
            </a:r>
            <a:endParaRPr lang="en-CA" dirty="0"/>
          </a:p>
        </p:txBody>
      </p:sp>
      <p:sp>
        <p:nvSpPr>
          <p:cNvPr id="3" name="Content Placeholder 2"/>
          <p:cNvSpPr>
            <a:spLocks noGrp="1"/>
          </p:cNvSpPr>
          <p:nvPr>
            <p:ph idx="1"/>
          </p:nvPr>
        </p:nvSpPr>
        <p:spPr/>
        <p:txBody>
          <a:bodyPr/>
          <a:lstStyle/>
          <a:p>
            <a:pPr marL="0" indent="0">
              <a:buNone/>
            </a:pPr>
            <a:r>
              <a:rPr lang="en-US" dirty="0" smtClean="0"/>
              <a:t>Collection subject to a Court order (currently being drafted); follows the Court’s </a:t>
            </a:r>
            <a:r>
              <a:rPr lang="en-US" i="1" dirty="0" smtClean="0"/>
              <a:t>Decision on Broadcasting</a:t>
            </a:r>
            <a:r>
              <a:rPr lang="en-US" dirty="0" smtClean="0"/>
              <a:t> (</a:t>
            </a:r>
            <a:r>
              <a:rPr lang="en-US" dirty="0"/>
              <a:t>2018 ONSC 114, </a:t>
            </a:r>
            <a:r>
              <a:rPr lang="en-US" dirty="0">
                <a:hlinkClick r:id="rId2"/>
              </a:rPr>
              <a:t>http://</a:t>
            </a:r>
            <a:r>
              <a:rPr lang="en-US" dirty="0" smtClean="0">
                <a:hlinkClick r:id="rId2"/>
              </a:rPr>
              <a:t>canlii.ca/t/hpx5c</a:t>
            </a:r>
            <a:r>
              <a:rPr lang="en-US" dirty="0" smtClean="0"/>
              <a:t>)</a:t>
            </a:r>
          </a:p>
          <a:p>
            <a:pPr marL="0" indent="0">
              <a:buNone/>
            </a:pPr>
            <a:r>
              <a:rPr lang="en-US" dirty="0" smtClean="0"/>
              <a:t>Use Scholars Portal Dataverse and (probably) OLRC to host the document collection</a:t>
            </a:r>
          </a:p>
          <a:p>
            <a:pPr marL="0" indent="0">
              <a:buNone/>
            </a:pPr>
            <a:r>
              <a:rPr lang="en-US" dirty="0" smtClean="0"/>
              <a:t>Create documentation and pathfinders to help navigate collection and contextualize items in civil proceedings</a:t>
            </a:r>
          </a:p>
          <a:p>
            <a:pPr marL="0" indent="0">
              <a:buNone/>
            </a:pPr>
            <a:r>
              <a:rPr lang="en-US" dirty="0" smtClean="0"/>
              <a:t>Working with two advisory groups: one legal (reps from all parties), one Indigenous</a:t>
            </a:r>
          </a:p>
          <a:p>
            <a:pPr marL="0" indent="0">
              <a:buNone/>
            </a:pPr>
            <a:endParaRPr lang="en-CA" dirty="0"/>
          </a:p>
        </p:txBody>
      </p:sp>
    </p:spTree>
    <p:extLst>
      <p:ext uri="{BB962C8B-B14F-4D97-AF65-F5344CB8AC3E}">
        <p14:creationId xmlns:p14="http://schemas.microsoft.com/office/powerpoint/2010/main" val="1998777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an “accomplice”</a:t>
            </a:r>
            <a:endParaRPr lang="en-CA" dirty="0"/>
          </a:p>
        </p:txBody>
      </p:sp>
      <p:sp>
        <p:nvSpPr>
          <p:cNvPr id="3" name="Content Placeholder 2"/>
          <p:cNvSpPr>
            <a:spLocks noGrp="1"/>
          </p:cNvSpPr>
          <p:nvPr>
            <p:ph idx="1"/>
          </p:nvPr>
        </p:nvSpPr>
        <p:spPr/>
        <p:txBody>
          <a:bodyPr/>
          <a:lstStyle/>
          <a:p>
            <a:r>
              <a:rPr lang="en-US" dirty="0" smtClean="0"/>
              <a:t>Working closely with Office of the Associate Vice President, Academic &amp; Indigenous Programs (AVPAI)</a:t>
            </a:r>
          </a:p>
          <a:p>
            <a:r>
              <a:rPr lang="en-US" dirty="0" smtClean="0"/>
              <a:t>Working with Laurentian University Native Education Council (LUNEC) to form an advisory group of Indigenous faculty and community members from Treaty territories and across Ontario</a:t>
            </a:r>
          </a:p>
          <a:p>
            <a:r>
              <a:rPr lang="en-US" dirty="0" smtClean="0"/>
              <a:t>Ensuring that the work is done “in a good way”</a:t>
            </a:r>
          </a:p>
          <a:p>
            <a:endParaRPr lang="en-CA" dirty="0"/>
          </a:p>
        </p:txBody>
      </p:sp>
    </p:spTree>
    <p:extLst>
      <p:ext uri="{BB962C8B-B14F-4D97-AF65-F5344CB8AC3E}">
        <p14:creationId xmlns:p14="http://schemas.microsoft.com/office/powerpoint/2010/main" val="1773988169"/>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84</TotalTime>
  <Words>361</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 Light</vt:lpstr>
      <vt:lpstr>Metropolitan</vt:lpstr>
      <vt:lpstr>RDM in Court: Creating a repository for the Robinson Treaties Annuities Case</vt:lpstr>
      <vt:lpstr>Robinson Huron and Robinson Superior Treaties</vt:lpstr>
      <vt:lpstr>The claim</vt:lpstr>
      <vt:lpstr>The project</vt:lpstr>
      <vt:lpstr>Technical solution</vt:lpstr>
      <vt:lpstr>Being an “accomplice”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RDM in Court: Creating a repository for the Robinson Treaties Annuities Case</dc:title>
  <dc:creator>Tomasz Mrozewski</dc:creator>
  <cp:lastModifiedBy>Tomasz Mrozewski</cp:lastModifiedBy>
  <cp:revision>10</cp:revision>
  <dcterms:created xsi:type="dcterms:W3CDTF">2018-12-04T23:20:29Z</dcterms:created>
  <dcterms:modified xsi:type="dcterms:W3CDTF">2018-12-05T00:45:22Z</dcterms:modified>
</cp:coreProperties>
</file>